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08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62"/>
      </p:cViewPr>
      <p:guideLst>
        <p:guide orient="horz" pos="2160"/>
        <p:guide pos="408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8402599"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Title: Analysis of Capability of SpaceX Launches and Cost effectiveness</a:t>
            </a:r>
          </a:p>
          <a:p>
            <a:r>
              <a:rPr lang="en-US" dirty="0">
                <a:solidFill>
                  <a:schemeClr val="bg2"/>
                </a:solidFill>
                <a:latin typeface="Abadi"/>
                <a:ea typeface="SF Pro" pitchFamily="2" charset="0"/>
                <a:cs typeface="SF Pro" pitchFamily="2" charset="0"/>
              </a:rPr>
              <a:t>Devendra Kamatam</a:t>
            </a:r>
          </a:p>
          <a:p>
            <a:r>
              <a:rPr lang="en-US" dirty="0">
                <a:solidFill>
                  <a:schemeClr val="bg2"/>
                </a:solidFill>
                <a:latin typeface="Abadi" panose="020B0604020104020204" pitchFamily="34" charset="0"/>
                <a:ea typeface="SF Pro" pitchFamily="2" charset="0"/>
                <a:cs typeface="SF Pro" pitchFamily="2" charset="0"/>
              </a:rPr>
              <a:t>21-October-2023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912476B2-0071-4AC5-A6D3-EE82246AA1EE}"/>
              </a:ext>
            </a:extLst>
          </p:cNvPr>
          <p:cNvSpPr txBox="1">
            <a:spLocks/>
          </p:cNvSpPr>
          <p:nvPr/>
        </p:nvSpPr>
        <p:spPr>
          <a:xfrm>
            <a:off x="762149" y="1412770"/>
            <a:ext cx="5430160" cy="5303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err="1">
                <a:solidFill>
                  <a:schemeClr val="accent3">
                    <a:lumMod val="25000"/>
                  </a:schemeClr>
                </a:solidFill>
                <a:latin typeface="Abadi" panose="020B0604020104020204" pitchFamily="34" charset="0"/>
              </a:rPr>
              <a:t>Perfomed</a:t>
            </a:r>
            <a:r>
              <a:rPr lang="en-US" sz="2200" dirty="0">
                <a:solidFill>
                  <a:schemeClr val="accent3">
                    <a:lumMod val="25000"/>
                  </a:schemeClr>
                </a:solidFill>
                <a:latin typeface="Abadi" panose="020B0604020104020204" pitchFamily="34" charset="0"/>
              </a:rPr>
              <a:t>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Calculated the number and occurrence of each orbit and mission outcomes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https://github.com/Devendra-22/SpaceX_Capstone_Project/blob/main/Lab_3_Ans_labs-jupyter-spacex-Data%20wrangling%20(1).ipynb</a:t>
            </a:r>
            <a:endParaRPr lang="en-US" dirty="0"/>
          </a:p>
          <a:p>
            <a:endParaRPr lang="en-US" dirty="0"/>
          </a:p>
        </p:txBody>
      </p:sp>
      <p:pic>
        <p:nvPicPr>
          <p:cNvPr id="3" name="Picture 2">
            <a:extLst>
              <a:ext uri="{FF2B5EF4-FFF2-40B4-BE49-F238E27FC236}">
                <a16:creationId xmlns:a16="http://schemas.microsoft.com/office/drawing/2014/main" id="{64C9E5C2-93A0-4A6D-8FF0-51F377FED660}"/>
              </a:ext>
            </a:extLst>
          </p:cNvPr>
          <p:cNvPicPr>
            <a:picLocks noChangeAspect="1"/>
          </p:cNvPicPr>
          <p:nvPr/>
        </p:nvPicPr>
        <p:blipFill>
          <a:blip r:embed="rId3"/>
          <a:stretch>
            <a:fillRect/>
          </a:stretch>
        </p:blipFill>
        <p:spPr>
          <a:xfrm>
            <a:off x="7604198" y="2335923"/>
            <a:ext cx="3681413" cy="27336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D1AC58E5-ED2C-4924-95B1-C23EE59C6EE5}"/>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data is explored and visualized the various relationships to identify the trend between </a:t>
            </a:r>
          </a:p>
          <a:p>
            <a:pPr lvl="1">
              <a:lnSpc>
                <a:spcPct val="100000"/>
              </a:lnSpc>
              <a:spcBef>
                <a:spcPts val="1400"/>
              </a:spcBef>
            </a:pPr>
            <a:r>
              <a:rPr lang="en-US" sz="1800" dirty="0">
                <a:solidFill>
                  <a:schemeClr val="accent3">
                    <a:lumMod val="25000"/>
                  </a:schemeClr>
                </a:solidFill>
                <a:latin typeface="Abadi"/>
              </a:rPr>
              <a:t>flight number and launch Site, payload and launch site, </a:t>
            </a:r>
          </a:p>
          <a:p>
            <a:pPr lvl="1">
              <a:lnSpc>
                <a:spcPct val="100000"/>
              </a:lnSpc>
              <a:spcBef>
                <a:spcPts val="1400"/>
              </a:spcBef>
            </a:pPr>
            <a:r>
              <a:rPr lang="en-US" sz="1800" dirty="0">
                <a:solidFill>
                  <a:schemeClr val="accent3">
                    <a:lumMod val="25000"/>
                  </a:schemeClr>
                </a:solidFill>
                <a:latin typeface="Abadi"/>
              </a:rPr>
              <a:t>success rate of each orbit type,</a:t>
            </a:r>
          </a:p>
          <a:p>
            <a:pPr lvl="1">
              <a:lnSpc>
                <a:spcPct val="100000"/>
              </a:lnSpc>
              <a:spcBef>
                <a:spcPts val="1400"/>
              </a:spcBef>
            </a:pPr>
            <a:r>
              <a:rPr lang="en-US" sz="1800" dirty="0">
                <a:solidFill>
                  <a:schemeClr val="accent3">
                    <a:lumMod val="25000"/>
                  </a:schemeClr>
                </a:solidFill>
                <a:latin typeface="Abadi"/>
              </a:rPr>
              <a:t>flight number and orbit type, </a:t>
            </a:r>
          </a:p>
          <a:p>
            <a:pPr lvl="1">
              <a:lnSpc>
                <a:spcPct val="100000"/>
              </a:lnSpc>
              <a:spcBef>
                <a:spcPts val="1400"/>
              </a:spcBef>
            </a:pPr>
            <a:r>
              <a:rPr lang="en-US" sz="1800" dirty="0">
                <a:solidFill>
                  <a:schemeClr val="accent3">
                    <a:lumMod val="25000"/>
                  </a:schemeClr>
                </a:solidFill>
                <a:latin typeface="Abadi"/>
              </a:rPr>
              <a:t>launch success rate yearly trend. </a:t>
            </a:r>
          </a:p>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 </a:t>
            </a:r>
            <a:r>
              <a:rPr lang="en-US" sz="1800" dirty="0">
                <a:solidFill>
                  <a:srgbClr val="1C7DDB"/>
                </a:solidFill>
                <a:latin typeface="Abadi" panose="020B0604020104020204" pitchFamily="34" charset="0"/>
              </a:rPr>
              <a:t>https://github.com/Devendra-22/SpaceX_Capstone_Project/blob/main/Lab_5_Ans_jupyter-labs-eda-dataviz.ipynb.jupyterlite.ipynb</a:t>
            </a:r>
            <a:endParaRPr lang="en-US" dirty="0"/>
          </a:p>
        </p:txBody>
      </p:sp>
      <p:pic>
        <p:nvPicPr>
          <p:cNvPr id="7" name="Picture 6">
            <a:extLst>
              <a:ext uri="{FF2B5EF4-FFF2-40B4-BE49-F238E27FC236}">
                <a16:creationId xmlns:a16="http://schemas.microsoft.com/office/drawing/2014/main" id="{91AF666E-900C-4F5B-A0E9-270969E28F77}"/>
              </a:ext>
            </a:extLst>
          </p:cNvPr>
          <p:cNvPicPr>
            <a:picLocks noChangeAspect="1"/>
          </p:cNvPicPr>
          <p:nvPr/>
        </p:nvPicPr>
        <p:blipFill>
          <a:blip r:embed="rId3"/>
          <a:stretch>
            <a:fillRect/>
          </a:stretch>
        </p:blipFill>
        <p:spPr>
          <a:xfrm>
            <a:off x="7255751" y="1334149"/>
            <a:ext cx="3154865" cy="2397024"/>
          </a:xfrm>
          <a:prstGeom prst="rect">
            <a:avLst/>
          </a:prstGeom>
        </p:spPr>
      </p:pic>
      <p:pic>
        <p:nvPicPr>
          <p:cNvPr id="9" name="Picture 8">
            <a:extLst>
              <a:ext uri="{FF2B5EF4-FFF2-40B4-BE49-F238E27FC236}">
                <a16:creationId xmlns:a16="http://schemas.microsoft.com/office/drawing/2014/main" id="{0DA23A31-7659-46E0-98BB-6A57AB7A85E3}"/>
              </a:ext>
            </a:extLst>
          </p:cNvPr>
          <p:cNvPicPr>
            <a:picLocks noChangeAspect="1"/>
          </p:cNvPicPr>
          <p:nvPr/>
        </p:nvPicPr>
        <p:blipFill>
          <a:blip r:embed="rId4"/>
          <a:stretch>
            <a:fillRect/>
          </a:stretch>
        </p:blipFill>
        <p:spPr>
          <a:xfrm>
            <a:off x="7255751" y="3977623"/>
            <a:ext cx="3154865" cy="231710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3FD286AE-6758-4B02-97E6-0743164CD8B2}"/>
              </a:ext>
            </a:extLst>
          </p:cNvPr>
          <p:cNvSpPr txBox="1">
            <a:spLocks/>
          </p:cNvSpPr>
          <p:nvPr/>
        </p:nvSpPr>
        <p:spPr>
          <a:xfrm>
            <a:off x="770010" y="1396721"/>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Successfully loaded the SpaceX dataset.</a:t>
            </a:r>
          </a:p>
          <a:p>
            <a:pPr>
              <a:lnSpc>
                <a:spcPct val="100000"/>
              </a:lnSpc>
              <a:spcBef>
                <a:spcPts val="1400"/>
              </a:spcBef>
            </a:pPr>
            <a:r>
              <a:rPr lang="en-US" sz="2200" dirty="0">
                <a:solidFill>
                  <a:schemeClr val="accent3">
                    <a:lumMod val="25000"/>
                  </a:schemeClr>
                </a:solidFill>
                <a:latin typeface="Abadi"/>
              </a:rPr>
              <a:t>And applied EDA techniques using SQL to identify the insights of the data.</a:t>
            </a:r>
          </a:p>
          <a:p>
            <a:pPr lvl="1">
              <a:lnSpc>
                <a:spcPct val="100000"/>
              </a:lnSpc>
              <a:spcBef>
                <a:spcPts val="1400"/>
              </a:spcBef>
              <a:buFontTx/>
              <a:buChar char="-"/>
            </a:pPr>
            <a:r>
              <a:rPr lang="en-US" sz="1700" dirty="0">
                <a:solidFill>
                  <a:schemeClr val="bg2">
                    <a:lumMod val="50000"/>
                  </a:schemeClr>
                </a:solidFill>
                <a:latin typeface="Abadi"/>
              </a:rPr>
              <a:t>Found 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Calculated 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Found out 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Calculated 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And also found out 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https://github.com/Devendra-22/SpaceX_Capstone_Project/blob/main/Lab_4_Ans_jupyter-labs-eda-sql-coursera_sqllite.ipynb</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A0E683CE-2F07-4487-9D67-A1E92B8DE3A1}"/>
              </a:ext>
            </a:extLst>
          </p:cNvPr>
          <p:cNvSpPr txBox="1">
            <a:spLocks/>
          </p:cNvSpPr>
          <p:nvPr/>
        </p:nvSpPr>
        <p:spPr>
          <a:xfrm>
            <a:off x="838200" y="1507253"/>
            <a:ext cx="10515600" cy="471913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as specified,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 to easily identify whether it is success or failure.</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 and labelled the polyline with distance and also examined the following:</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sz="2800" dirty="0">
                <a:solidFill>
                  <a:schemeClr val="accent3">
                    <a:lumMod val="25000"/>
                  </a:schemeClr>
                </a:solidFill>
                <a:latin typeface="Abadi"/>
              </a:rPr>
              <a:t>The link to the notebook is </a:t>
            </a:r>
            <a:r>
              <a:rPr lang="en-US" sz="2400" dirty="0">
                <a:solidFill>
                  <a:srgbClr val="1C7DDB"/>
                </a:solidFill>
                <a:latin typeface="Abadi"/>
              </a:rPr>
              <a:t>https://github.com/Devendra-22/SpaceX_Capstone_Project/blob/main/Lab_6_Ans_lab_jupyter_launch_site_location.jupyterlite.ipynb</a:t>
            </a:r>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FA8AA019-F902-4A44-893D-A87E59EC27A2}"/>
              </a:ext>
            </a:extLst>
          </p:cNvPr>
          <p:cNvSpPr txBox="1">
            <a:spLocks/>
          </p:cNvSpPr>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is built and executed.</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https://github.com/Devendra-22/SpaceX_Capstone_Project/blob/main/SpaceX_Plotly_DashBoard.ipynb</a:t>
            </a:r>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1359BBF5-2D33-4CFD-BE2D-EB8B1217E1D1}"/>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and transformed the data and then the data is split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Various machine learning algorithms are defined and tuned with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accuracy is chosen as metric </a:t>
            </a:r>
            <a:r>
              <a:rPr lang="en-US" sz="2200" dirty="0" err="1">
                <a:solidFill>
                  <a:schemeClr val="accent3">
                    <a:lumMod val="25000"/>
                  </a:schemeClr>
                </a:solidFill>
                <a:latin typeface="Abadi" panose="020B0604020104020204" pitchFamily="34" charset="0"/>
              </a:rPr>
              <a:t>inorder</a:t>
            </a:r>
            <a:r>
              <a:rPr lang="en-US" sz="2200" dirty="0">
                <a:solidFill>
                  <a:schemeClr val="accent3">
                    <a:lumMod val="25000"/>
                  </a:schemeClr>
                </a:solidFill>
                <a:latin typeface="Abadi" panose="020B0604020104020204" pitchFamily="34" charset="0"/>
              </a:rPr>
              <a:t> to evaluate the performance of each model and compared to identify the best among the Logistic regression, SVM, Decision Tree and KNN. </a:t>
            </a:r>
            <a:r>
              <a:rPr lang="en-US" sz="2200" dirty="0">
                <a:solidFill>
                  <a:schemeClr val="accent3">
                    <a:lumMod val="25000"/>
                  </a:schemeClr>
                </a:solidFill>
                <a:latin typeface="Abadi"/>
              </a:rPr>
              <a:t>T</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https://github.com/Devendra-22/SpaceX_Capstone_Project/blob/main/Lab_7_Ans_SpaceX_Machine_Learning_Prediction_Part_5.jupyterlite.ipynb</a:t>
            </a:r>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05759"/>
            <a:ext cx="5609399" cy="461981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Showing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plot, it is clear that from launch site CCAFS SLC-40 major number of flight are executed when compared with other two sites in which VAFB SLC 4E records with the least number of flights. </a:t>
            </a:r>
          </a:p>
          <a:p>
            <a:pPr>
              <a:lnSpc>
                <a:spcPct val="100000"/>
              </a:lnSpc>
              <a:spcBef>
                <a:spcPts val="1400"/>
              </a:spcBef>
            </a:pPr>
            <a:r>
              <a:rPr lang="en-US" sz="2200" dirty="0">
                <a:solidFill>
                  <a:schemeClr val="accent3">
                    <a:lumMod val="25000"/>
                  </a:schemeClr>
                </a:solidFill>
                <a:latin typeface="Abadi" panose="020B0604020104020204" pitchFamily="34" charset="0"/>
              </a:rPr>
              <a:t>It is also revealing the fact that larger the flight amount at a launch site means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D894162-CFAB-48D8-9018-72DCD15176A6}"/>
              </a:ext>
            </a:extLst>
          </p:cNvPr>
          <p:cNvPicPr>
            <a:picLocks noChangeAspect="1"/>
          </p:cNvPicPr>
          <p:nvPr/>
        </p:nvPicPr>
        <p:blipFill>
          <a:blip r:embed="rId3"/>
          <a:stretch>
            <a:fillRect/>
          </a:stretch>
        </p:blipFill>
        <p:spPr>
          <a:xfrm>
            <a:off x="6474371" y="1705303"/>
            <a:ext cx="5291167" cy="344739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7CF5665-7303-4F1D-9E72-6F6EC54F63E9}"/>
              </a:ext>
            </a:extLst>
          </p:cNvPr>
          <p:cNvPicPr>
            <a:picLocks noChangeAspect="1"/>
          </p:cNvPicPr>
          <p:nvPr/>
        </p:nvPicPr>
        <p:blipFill>
          <a:blip r:embed="rId3"/>
          <a:stretch>
            <a:fillRect/>
          </a:stretch>
        </p:blipFill>
        <p:spPr>
          <a:xfrm>
            <a:off x="6474371" y="1705356"/>
            <a:ext cx="5316870" cy="3447288"/>
          </a:xfrm>
          <a:prstGeom prst="rect">
            <a:avLst/>
          </a:prstGeom>
        </p:spPr>
      </p:pic>
      <p:sp>
        <p:nvSpPr>
          <p:cNvPr id="7" name="Content Placeholder 2">
            <a:extLst>
              <a:ext uri="{FF2B5EF4-FFF2-40B4-BE49-F238E27FC236}">
                <a16:creationId xmlns:a16="http://schemas.microsoft.com/office/drawing/2014/main" id="{AC904E77-8077-43D9-AB5D-3DDB6243FB15}"/>
              </a:ext>
            </a:extLst>
          </p:cNvPr>
          <p:cNvSpPr txBox="1">
            <a:spLocks/>
          </p:cNvSpPr>
          <p:nvPr/>
        </p:nvSpPr>
        <p:spPr>
          <a:xfrm>
            <a:off x="864972" y="1405759"/>
            <a:ext cx="5609399" cy="46198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Showing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plot, it is clear that from launch site KSC LC 39A and CCAFS SLC 40 has the capacity to launch with the highest payload mass whereas CCAFS SLC 40 has high success rate compared to the prior.</a:t>
            </a:r>
          </a:p>
          <a:p>
            <a:pPr>
              <a:lnSpc>
                <a:spcPct val="100000"/>
              </a:lnSpc>
              <a:spcBef>
                <a:spcPts val="1400"/>
              </a:spcBef>
            </a:pPr>
            <a:r>
              <a:rPr lang="en-US" sz="2200" dirty="0">
                <a:solidFill>
                  <a:schemeClr val="accent3">
                    <a:lumMod val="25000"/>
                  </a:schemeClr>
                </a:solidFill>
                <a:latin typeface="Abadi" panose="020B0604020104020204" pitchFamily="34" charset="0"/>
              </a:rPr>
              <a:t>VAFB SLC 4E has the limited payload handling capacity.</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95D223F-43F3-4D65-9215-4C6093D06E51}"/>
              </a:ext>
            </a:extLst>
          </p:cNvPr>
          <p:cNvPicPr>
            <a:picLocks noChangeAspect="1"/>
          </p:cNvPicPr>
          <p:nvPr/>
        </p:nvPicPr>
        <p:blipFill>
          <a:blip r:embed="rId3"/>
          <a:stretch>
            <a:fillRect/>
          </a:stretch>
        </p:blipFill>
        <p:spPr>
          <a:xfrm>
            <a:off x="6477000" y="1700784"/>
            <a:ext cx="4581968" cy="3456432"/>
          </a:xfrm>
          <a:prstGeom prst="rect">
            <a:avLst/>
          </a:prstGeom>
        </p:spPr>
      </p:pic>
      <p:sp>
        <p:nvSpPr>
          <p:cNvPr id="8" name="Content Placeholder 2">
            <a:extLst>
              <a:ext uri="{FF2B5EF4-FFF2-40B4-BE49-F238E27FC236}">
                <a16:creationId xmlns:a16="http://schemas.microsoft.com/office/drawing/2014/main" id="{EF3B0684-F311-4DEB-BBF6-0A26750D47CD}"/>
              </a:ext>
            </a:extLst>
          </p:cNvPr>
          <p:cNvSpPr txBox="1">
            <a:spLocks/>
          </p:cNvSpPr>
          <p:nvPr/>
        </p:nvSpPr>
        <p:spPr>
          <a:xfrm>
            <a:off x="864972" y="1405759"/>
            <a:ext cx="5609399" cy="46198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Showing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From the plot, the highest success rate lies with the Orbit Type – ES-L1, GEO, HEO, SSO with almost 100%.</a:t>
            </a:r>
          </a:p>
          <a:p>
            <a:pPr>
              <a:lnSpc>
                <a:spcPct val="100000"/>
              </a:lnSpc>
              <a:spcBef>
                <a:spcPts val="1400"/>
              </a:spcBef>
            </a:pPr>
            <a:r>
              <a:rPr lang="en-US" sz="2200" dirty="0">
                <a:solidFill>
                  <a:schemeClr val="accent3">
                    <a:lumMod val="25000"/>
                  </a:schemeClr>
                </a:solidFill>
                <a:latin typeface="Abadi" panose="020B0604020104020204" pitchFamily="34" charset="0"/>
              </a:rPr>
              <a:t>SO is the orbit type which has 0-success rate which is clearly indicated that not suitable.</a:t>
            </a:r>
          </a:p>
          <a:p>
            <a:pPr>
              <a:lnSpc>
                <a:spcPct val="100000"/>
              </a:lnSpc>
              <a:spcBef>
                <a:spcPts val="1400"/>
              </a:spcBef>
            </a:pPr>
            <a:r>
              <a:rPr lang="en-US" sz="2200" dirty="0">
                <a:solidFill>
                  <a:schemeClr val="accent3">
                    <a:lumMod val="25000"/>
                  </a:schemeClr>
                </a:solidFill>
                <a:latin typeface="Abadi" panose="020B0604020104020204" pitchFamily="34" charset="0"/>
              </a:rPr>
              <a:t>LEO orbit type has success rate of nearly 70% followed MEO, PO with 65% and ISS by 60%.</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5A35D04-E0D4-4F89-B7E8-C494AD842A50}"/>
              </a:ext>
            </a:extLst>
          </p:cNvPr>
          <p:cNvPicPr>
            <a:picLocks noChangeAspect="1"/>
          </p:cNvPicPr>
          <p:nvPr/>
        </p:nvPicPr>
        <p:blipFill>
          <a:blip r:embed="rId3"/>
          <a:stretch>
            <a:fillRect/>
          </a:stretch>
        </p:blipFill>
        <p:spPr>
          <a:xfrm>
            <a:off x="6477000" y="1691640"/>
            <a:ext cx="4775757" cy="3474720"/>
          </a:xfrm>
          <a:prstGeom prst="rect">
            <a:avLst/>
          </a:prstGeom>
        </p:spPr>
      </p:pic>
      <p:sp>
        <p:nvSpPr>
          <p:cNvPr id="7" name="Content Placeholder 2">
            <a:extLst>
              <a:ext uri="{FF2B5EF4-FFF2-40B4-BE49-F238E27FC236}">
                <a16:creationId xmlns:a16="http://schemas.microsoft.com/office/drawing/2014/main" id="{4A8A4E07-B702-4A79-A050-2F125EC2C7EA}"/>
              </a:ext>
            </a:extLst>
          </p:cNvPr>
          <p:cNvSpPr txBox="1">
            <a:spLocks/>
          </p:cNvSpPr>
          <p:nvPr/>
        </p:nvSpPr>
        <p:spPr>
          <a:xfrm>
            <a:off x="864972" y="1405759"/>
            <a:ext cx="5609399" cy="46198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Showing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From the plot, the highest flight number s are from the Orbit Type – ISS with greater success rate too.</a:t>
            </a:r>
          </a:p>
          <a:p>
            <a:pPr>
              <a:lnSpc>
                <a:spcPct val="100000"/>
              </a:lnSpc>
              <a:spcBef>
                <a:spcPts val="1400"/>
              </a:spcBef>
            </a:pPr>
            <a:r>
              <a:rPr lang="en-US" sz="2200" dirty="0">
                <a:solidFill>
                  <a:schemeClr val="accent3">
                    <a:lumMod val="25000"/>
                  </a:schemeClr>
                </a:solidFill>
                <a:latin typeface="Abadi" panose="020B0604020104020204" pitchFamily="34" charset="0"/>
              </a:rPr>
              <a:t>GTO is the orbit type which has mixed success but handling a good number of flight and stands next to ISS.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A9CAACC-B2A2-4FBB-84CE-629C64B240BA}"/>
              </a:ext>
            </a:extLst>
          </p:cNvPr>
          <p:cNvPicPr>
            <a:picLocks noChangeAspect="1"/>
          </p:cNvPicPr>
          <p:nvPr/>
        </p:nvPicPr>
        <p:blipFill>
          <a:blip r:embed="rId3"/>
          <a:stretch>
            <a:fillRect/>
          </a:stretch>
        </p:blipFill>
        <p:spPr>
          <a:xfrm>
            <a:off x="6477000" y="1691640"/>
            <a:ext cx="4853577" cy="3474720"/>
          </a:xfrm>
          <a:prstGeom prst="rect">
            <a:avLst/>
          </a:prstGeom>
        </p:spPr>
      </p:pic>
      <p:sp>
        <p:nvSpPr>
          <p:cNvPr id="7" name="Content Placeholder 2">
            <a:extLst>
              <a:ext uri="{FF2B5EF4-FFF2-40B4-BE49-F238E27FC236}">
                <a16:creationId xmlns:a16="http://schemas.microsoft.com/office/drawing/2014/main" id="{140FBE86-4C0F-44A1-BD2D-2183DE6DB549}"/>
              </a:ext>
            </a:extLst>
          </p:cNvPr>
          <p:cNvSpPr txBox="1">
            <a:spLocks/>
          </p:cNvSpPr>
          <p:nvPr/>
        </p:nvSpPr>
        <p:spPr>
          <a:xfrm>
            <a:off x="864972" y="1405759"/>
            <a:ext cx="5609399" cy="46198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Showing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From the plot, the highest payload mass carrying capacity lies with ISS with great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orbit type is restricted for carrying medium payload mass </a:t>
            </a:r>
            <a:r>
              <a:rPr lang="en-US" sz="2200" dirty="0" err="1">
                <a:solidFill>
                  <a:schemeClr val="accent3">
                    <a:lumMod val="25000"/>
                  </a:schemeClr>
                </a:solidFill>
                <a:latin typeface="Abadi" panose="020B0604020104020204" pitchFamily="34" charset="0"/>
              </a:rPr>
              <a:t>upto</a:t>
            </a:r>
            <a:r>
              <a:rPr lang="en-US" sz="2200" dirty="0">
                <a:solidFill>
                  <a:schemeClr val="accent3">
                    <a:lumMod val="25000"/>
                  </a:schemeClr>
                </a:solidFill>
                <a:latin typeface="Abadi" panose="020B0604020104020204" pitchFamily="34" charset="0"/>
              </a:rPr>
              <a:t> 8000 units with reasonable amount of success.</a:t>
            </a:r>
          </a:p>
          <a:p>
            <a:pPr>
              <a:lnSpc>
                <a:spcPct val="100000"/>
              </a:lnSpc>
              <a:spcBef>
                <a:spcPts val="1400"/>
              </a:spcBef>
            </a:pPr>
            <a:r>
              <a:rPr lang="en-US" sz="2200" dirty="0">
                <a:solidFill>
                  <a:schemeClr val="accent3">
                    <a:lumMod val="25000"/>
                  </a:schemeClr>
                </a:solidFill>
                <a:latin typeface="Abadi" panose="020B0604020104020204" pitchFamily="34" charset="0"/>
              </a:rPr>
              <a:t>Next orbit type which is suitable is LEO followed by SSO.</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D616447-B69F-4CCF-A7BC-A65F9E71BB2D}"/>
              </a:ext>
            </a:extLst>
          </p:cNvPr>
          <p:cNvPicPr>
            <a:picLocks noChangeAspect="1"/>
          </p:cNvPicPr>
          <p:nvPr/>
        </p:nvPicPr>
        <p:blipFill>
          <a:blip r:embed="rId3"/>
          <a:stretch>
            <a:fillRect/>
          </a:stretch>
        </p:blipFill>
        <p:spPr>
          <a:xfrm>
            <a:off x="6477000" y="1691640"/>
            <a:ext cx="4672356" cy="3474720"/>
          </a:xfrm>
          <a:prstGeom prst="rect">
            <a:avLst/>
          </a:prstGeom>
        </p:spPr>
      </p:pic>
      <p:sp>
        <p:nvSpPr>
          <p:cNvPr id="7" name="Content Placeholder 2">
            <a:extLst>
              <a:ext uri="{FF2B5EF4-FFF2-40B4-BE49-F238E27FC236}">
                <a16:creationId xmlns:a16="http://schemas.microsoft.com/office/drawing/2014/main" id="{10377EE8-914A-4B5D-83F1-B87B7AE7CBD3}"/>
              </a:ext>
            </a:extLst>
          </p:cNvPr>
          <p:cNvSpPr txBox="1">
            <a:spLocks/>
          </p:cNvSpPr>
          <p:nvPr/>
        </p:nvSpPr>
        <p:spPr>
          <a:xfrm>
            <a:off x="864972" y="1405759"/>
            <a:ext cx="5609399" cy="46198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Showing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From the plot, the highest success rate is achieved in the year 2020 whereas the lowest rate is recorded during 2010 to 2013.</a:t>
            </a:r>
          </a:p>
          <a:p>
            <a:pPr>
              <a:lnSpc>
                <a:spcPct val="100000"/>
              </a:lnSpc>
              <a:spcBef>
                <a:spcPts val="1400"/>
              </a:spcBef>
            </a:pPr>
            <a:r>
              <a:rPr lang="en-US" sz="2200" dirty="0">
                <a:solidFill>
                  <a:schemeClr val="accent3">
                    <a:lumMod val="25000"/>
                  </a:schemeClr>
                </a:solidFill>
                <a:latin typeface="Abadi" panose="020B0604020104020204" pitchFamily="34" charset="0"/>
              </a:rPr>
              <a:t>The increasing success rate trend is observed with a constantly from the year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The success little dropped in 2018 but picked and achieved the peak in next year.</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06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Distinction function is used to get unique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029CDE9-591E-4FB9-AA04-F734A9FA0293}"/>
              </a:ext>
            </a:extLst>
          </p:cNvPr>
          <p:cNvPicPr>
            <a:picLocks noChangeAspect="1"/>
          </p:cNvPicPr>
          <p:nvPr/>
        </p:nvPicPr>
        <p:blipFill>
          <a:blip r:embed="rId3"/>
          <a:stretch>
            <a:fillRect/>
          </a:stretch>
        </p:blipFill>
        <p:spPr>
          <a:xfrm>
            <a:off x="6477000" y="1691640"/>
            <a:ext cx="5172975" cy="347472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display 5 records where launch sites begin with `CCA` and limited to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5B966EF-3AE4-4F37-BEA6-0626132DB217}"/>
              </a:ext>
            </a:extLst>
          </p:cNvPr>
          <p:cNvPicPr>
            <a:picLocks noChangeAspect="1"/>
          </p:cNvPicPr>
          <p:nvPr/>
        </p:nvPicPr>
        <p:blipFill>
          <a:blip r:embed="rId3"/>
          <a:stretch>
            <a:fillRect/>
          </a:stretch>
        </p:blipFill>
        <p:spPr>
          <a:xfrm>
            <a:off x="2776537" y="2565400"/>
            <a:ext cx="6638925" cy="32099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carried by boosters from NASA as 45596.</a:t>
            </a:r>
          </a:p>
          <a:p>
            <a:pPr>
              <a:lnSpc>
                <a:spcPct val="100000"/>
              </a:lnSpc>
              <a:spcBef>
                <a:spcPts val="1400"/>
              </a:spcBef>
            </a:pPr>
            <a:r>
              <a:rPr lang="en-US" sz="2200" dirty="0">
                <a:solidFill>
                  <a:schemeClr val="accent3">
                    <a:lumMod val="25000"/>
                  </a:schemeClr>
                </a:solidFill>
                <a:latin typeface="Abadi" panose="020B0604020104020204" pitchFamily="34" charset="0"/>
              </a:rPr>
              <a:t>Using SUM the total mass is calculated  as shown in below snapshot with code.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64B7E97-934C-480B-A784-931ED49DD0BC}"/>
              </a:ext>
            </a:extLst>
          </p:cNvPr>
          <p:cNvPicPr>
            <a:picLocks noChangeAspect="1"/>
          </p:cNvPicPr>
          <p:nvPr/>
        </p:nvPicPr>
        <p:blipFill>
          <a:blip r:embed="rId3"/>
          <a:stretch>
            <a:fillRect/>
          </a:stretch>
        </p:blipFill>
        <p:spPr>
          <a:xfrm>
            <a:off x="2055825" y="2825173"/>
            <a:ext cx="8080349" cy="32004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average payload mass carried by booster version F9 v1.1 as 2928.4.</a:t>
            </a:r>
          </a:p>
          <a:p>
            <a:pPr>
              <a:lnSpc>
                <a:spcPct val="100000"/>
              </a:lnSpc>
              <a:spcBef>
                <a:spcPts val="1400"/>
              </a:spcBef>
            </a:pPr>
            <a:r>
              <a:rPr lang="en-US" sz="2200" dirty="0">
                <a:solidFill>
                  <a:schemeClr val="accent3">
                    <a:lumMod val="25000"/>
                  </a:schemeClr>
                </a:solidFill>
                <a:latin typeface="Abadi" panose="020B0604020104020204" pitchFamily="34" charset="0"/>
              </a:rPr>
              <a:t>Using AVG the average mass is calculated  as shown in below snapshot with code.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CADAEE6-D1C9-40E6-B908-17D05D57BFAC}"/>
              </a:ext>
            </a:extLst>
          </p:cNvPr>
          <p:cNvPicPr>
            <a:picLocks noChangeAspect="1"/>
          </p:cNvPicPr>
          <p:nvPr/>
        </p:nvPicPr>
        <p:blipFill>
          <a:blip r:embed="rId3"/>
          <a:stretch>
            <a:fillRect/>
          </a:stretch>
        </p:blipFill>
        <p:spPr>
          <a:xfrm>
            <a:off x="2505151" y="2825173"/>
            <a:ext cx="7181698" cy="32004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4483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is 2015-12-22.</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MIN the first landing date is calculated  as shown in below snapshot with code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C08CFBF-73F1-4F95-857E-ECE371DCA659}"/>
              </a:ext>
            </a:extLst>
          </p:cNvPr>
          <p:cNvPicPr>
            <a:picLocks noChangeAspect="1"/>
          </p:cNvPicPr>
          <p:nvPr/>
        </p:nvPicPr>
        <p:blipFill>
          <a:blip r:embed="rId3"/>
          <a:stretch>
            <a:fillRect/>
          </a:stretch>
        </p:blipFill>
        <p:spPr>
          <a:xfrm>
            <a:off x="2464777" y="2825173"/>
            <a:ext cx="7262446" cy="32004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 shown below and identified using functions “Where”, “and”.</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A384137-0BD3-4037-9B82-B28BF00A904D}"/>
              </a:ext>
            </a:extLst>
          </p:cNvPr>
          <p:cNvPicPr>
            <a:picLocks noChangeAspect="1"/>
          </p:cNvPicPr>
          <p:nvPr/>
        </p:nvPicPr>
        <p:blipFill>
          <a:blip r:embed="rId3"/>
          <a:stretch>
            <a:fillRect/>
          </a:stretch>
        </p:blipFill>
        <p:spPr>
          <a:xfrm>
            <a:off x="1604962" y="2921712"/>
            <a:ext cx="8982075" cy="37052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4001"/>
            <a:ext cx="10515600" cy="47445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Step-1: Data collection : Using API &amp;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Step-2: Exploratory Data Analysis: Using SQL &amp; Pandas and Matplotlib</a:t>
            </a:r>
          </a:p>
          <a:p>
            <a:pPr lvl="1">
              <a:lnSpc>
                <a:spcPct val="100000"/>
              </a:lnSpc>
              <a:spcBef>
                <a:spcPts val="1400"/>
              </a:spcBef>
            </a:pPr>
            <a:r>
              <a:rPr lang="en-US" sz="1800" dirty="0">
                <a:solidFill>
                  <a:schemeClr val="accent3">
                    <a:lumMod val="25000"/>
                  </a:schemeClr>
                </a:solidFill>
                <a:latin typeface="Abadi" panose="020B0604020104020204" pitchFamily="34" charset="0"/>
              </a:rPr>
              <a:t>Step-3: Interactive Visual Analytics: Using Folium &amp;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and Dash</a:t>
            </a:r>
          </a:p>
          <a:p>
            <a:pPr lvl="1">
              <a:lnSpc>
                <a:spcPct val="100000"/>
              </a:lnSpc>
              <a:spcBef>
                <a:spcPts val="1400"/>
              </a:spcBef>
            </a:pPr>
            <a:r>
              <a:rPr lang="en-US" sz="1800" dirty="0">
                <a:solidFill>
                  <a:schemeClr val="accent3">
                    <a:lumMod val="25000"/>
                  </a:schemeClr>
                </a:solidFill>
                <a:latin typeface="Abadi" panose="020B0604020104020204" pitchFamily="34" charset="0"/>
              </a:rPr>
              <a:t>Step-4: Predicting the Best of various Machine Learning Algorithms: Logistic Regression, SVM, Decision Tree and KNN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 Charts and Plots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Result comparison : Accuracy of all ML algorithms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number of successful and failure mission outcomes using COUNT function and </a:t>
            </a:r>
            <a:r>
              <a:rPr lang="en-US" sz="2200" dirty="0" err="1">
                <a:solidFill>
                  <a:schemeClr val="accent3">
                    <a:lumMod val="25000"/>
                  </a:schemeClr>
                </a:solidFill>
                <a:latin typeface="Abadi" panose="020B0604020104020204" pitchFamily="34" charset="0"/>
              </a:rPr>
              <a:t>Groupby</a:t>
            </a:r>
            <a:r>
              <a:rPr lang="en-US" sz="2200" dirty="0">
                <a:solidFill>
                  <a:schemeClr val="accent3">
                    <a:lumMod val="25000"/>
                  </a:schemeClr>
                </a:solidFill>
                <a:latin typeface="Abadi" panose="020B0604020104020204" pitchFamily="34" charset="0"/>
              </a:rPr>
              <a:t> function as shown below snapshot.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237D8A4-5770-4C38-A510-3558F4F8B835}"/>
              </a:ext>
            </a:extLst>
          </p:cNvPr>
          <p:cNvPicPr>
            <a:picLocks noChangeAspect="1"/>
          </p:cNvPicPr>
          <p:nvPr/>
        </p:nvPicPr>
        <p:blipFill>
          <a:blip r:embed="rId3"/>
          <a:stretch>
            <a:fillRect/>
          </a:stretch>
        </p:blipFill>
        <p:spPr>
          <a:xfrm>
            <a:off x="3477229" y="2815648"/>
            <a:ext cx="5181600" cy="32099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names of the booster which have carried the maximum payload mass are shown below using code with a function MAX.</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D190C2D-120D-4585-9419-A5C754CD9658}"/>
              </a:ext>
            </a:extLst>
          </p:cNvPr>
          <p:cNvPicPr>
            <a:picLocks noChangeAspect="1"/>
          </p:cNvPicPr>
          <p:nvPr/>
        </p:nvPicPr>
        <p:blipFill>
          <a:blip r:embed="rId3"/>
          <a:stretch>
            <a:fillRect/>
          </a:stretch>
        </p:blipFill>
        <p:spPr>
          <a:xfrm>
            <a:off x="469278" y="3429000"/>
            <a:ext cx="6007722" cy="1416269"/>
          </a:xfrm>
          <a:prstGeom prst="rect">
            <a:avLst/>
          </a:prstGeom>
        </p:spPr>
      </p:pic>
      <p:pic>
        <p:nvPicPr>
          <p:cNvPr id="8" name="Picture 7">
            <a:extLst>
              <a:ext uri="{FF2B5EF4-FFF2-40B4-BE49-F238E27FC236}">
                <a16:creationId xmlns:a16="http://schemas.microsoft.com/office/drawing/2014/main" id="{C385581A-CF2B-499F-83CD-CA7EDB07EE07}"/>
              </a:ext>
            </a:extLst>
          </p:cNvPr>
          <p:cNvPicPr>
            <a:picLocks noChangeAspect="1"/>
          </p:cNvPicPr>
          <p:nvPr/>
        </p:nvPicPr>
        <p:blipFill>
          <a:blip r:embed="rId4"/>
          <a:stretch>
            <a:fillRect/>
          </a:stretch>
        </p:blipFill>
        <p:spPr>
          <a:xfrm>
            <a:off x="7073626" y="2900363"/>
            <a:ext cx="1933575" cy="32766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two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as shown below along with code. </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0C4413C-B165-4886-AF64-890CFEB7134E}"/>
              </a:ext>
            </a:extLst>
          </p:cNvPr>
          <p:cNvPicPr>
            <a:picLocks noChangeAspect="1"/>
          </p:cNvPicPr>
          <p:nvPr/>
        </p:nvPicPr>
        <p:blipFill>
          <a:blip r:embed="rId3"/>
          <a:stretch>
            <a:fillRect/>
          </a:stretch>
        </p:blipFill>
        <p:spPr>
          <a:xfrm>
            <a:off x="2942048" y="2552818"/>
            <a:ext cx="6307903" cy="401412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133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ranking is for the count of landing outcomes (such as Failure (drone ship) or Success (ground pad)) between the date 2010-06-04 and 2017-03-20, in descending order as shown below and code also shown.</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6B293510-01A4-4821-9AE5-E91A2C28E81C}"/>
              </a:ext>
            </a:extLst>
          </p:cNvPr>
          <p:cNvPicPr>
            <a:picLocks noChangeAspect="1"/>
          </p:cNvPicPr>
          <p:nvPr/>
        </p:nvPicPr>
        <p:blipFill>
          <a:blip r:embed="rId3"/>
          <a:stretch>
            <a:fillRect/>
          </a:stretch>
        </p:blipFill>
        <p:spPr>
          <a:xfrm>
            <a:off x="2070333" y="2673497"/>
            <a:ext cx="8051334" cy="403735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 sites with global map markers</a:t>
            </a:r>
          </a:p>
        </p:txBody>
      </p:sp>
      <p:pic>
        <p:nvPicPr>
          <p:cNvPr id="6" name="Picture 5">
            <a:extLst>
              <a:ext uri="{FF2B5EF4-FFF2-40B4-BE49-F238E27FC236}">
                <a16:creationId xmlns:a16="http://schemas.microsoft.com/office/drawing/2014/main" id="{0329BFAC-5F45-4BA4-9C1E-050750323F6C}"/>
              </a:ext>
            </a:extLst>
          </p:cNvPr>
          <p:cNvPicPr>
            <a:picLocks noChangeAspect="1"/>
          </p:cNvPicPr>
          <p:nvPr/>
        </p:nvPicPr>
        <p:blipFill>
          <a:blip r:embed="rId3"/>
          <a:stretch>
            <a:fillRect/>
          </a:stretch>
        </p:blipFill>
        <p:spPr>
          <a:xfrm>
            <a:off x="2165131" y="1600006"/>
            <a:ext cx="8078349" cy="4827205"/>
          </a:xfrm>
          <a:prstGeom prst="rect">
            <a:avLst/>
          </a:prstGeom>
        </p:spPr>
      </p:pic>
      <p:sp>
        <p:nvSpPr>
          <p:cNvPr id="7" name="Content Placeholder 4">
            <a:extLst>
              <a:ext uri="{FF2B5EF4-FFF2-40B4-BE49-F238E27FC236}">
                <a16:creationId xmlns:a16="http://schemas.microsoft.com/office/drawing/2014/main" id="{B2A33AE4-0389-45A4-9BE3-9C6AE302A7CF}"/>
              </a:ext>
            </a:extLst>
          </p:cNvPr>
          <p:cNvSpPr txBox="1">
            <a:spLocks/>
          </p:cNvSpPr>
          <p:nvPr/>
        </p:nvSpPr>
        <p:spPr>
          <a:xfrm>
            <a:off x="770011" y="5278055"/>
            <a:ext cx="4447227" cy="106472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Florida and California is the specific launch sites for SpaceX in USA</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7" name="Picture 6">
            <a:extLst>
              <a:ext uri="{FF2B5EF4-FFF2-40B4-BE49-F238E27FC236}">
                <a16:creationId xmlns:a16="http://schemas.microsoft.com/office/drawing/2014/main" id="{3697D4E3-6774-4A39-AA96-9B33547B406A}"/>
              </a:ext>
            </a:extLst>
          </p:cNvPr>
          <p:cNvPicPr>
            <a:picLocks noChangeAspect="1"/>
          </p:cNvPicPr>
          <p:nvPr/>
        </p:nvPicPr>
        <p:blipFill>
          <a:blip r:embed="rId3"/>
          <a:stretch>
            <a:fillRect/>
          </a:stretch>
        </p:blipFill>
        <p:spPr>
          <a:xfrm>
            <a:off x="8992567" y="1732382"/>
            <a:ext cx="3013409" cy="2023069"/>
          </a:xfrm>
          <a:prstGeom prst="rect">
            <a:avLst/>
          </a:prstGeom>
        </p:spPr>
      </p:pic>
      <p:pic>
        <p:nvPicPr>
          <p:cNvPr id="12" name="Picture 11">
            <a:extLst>
              <a:ext uri="{FF2B5EF4-FFF2-40B4-BE49-F238E27FC236}">
                <a16:creationId xmlns:a16="http://schemas.microsoft.com/office/drawing/2014/main" id="{25CCAF58-9A95-4D04-AAA2-2F56BD974413}"/>
              </a:ext>
            </a:extLst>
          </p:cNvPr>
          <p:cNvPicPr>
            <a:picLocks noChangeAspect="1"/>
          </p:cNvPicPr>
          <p:nvPr/>
        </p:nvPicPr>
        <p:blipFill>
          <a:blip r:embed="rId4"/>
          <a:stretch>
            <a:fillRect/>
          </a:stretch>
        </p:blipFill>
        <p:spPr>
          <a:xfrm>
            <a:off x="6909438" y="4137459"/>
            <a:ext cx="2357445" cy="2181891"/>
          </a:xfrm>
          <a:prstGeom prst="rect">
            <a:avLst/>
          </a:prstGeom>
        </p:spPr>
      </p:pic>
      <p:pic>
        <p:nvPicPr>
          <p:cNvPr id="14" name="Picture 13">
            <a:extLst>
              <a:ext uri="{FF2B5EF4-FFF2-40B4-BE49-F238E27FC236}">
                <a16:creationId xmlns:a16="http://schemas.microsoft.com/office/drawing/2014/main" id="{1794B857-AF1E-4E87-964F-35C41074FACB}"/>
              </a:ext>
            </a:extLst>
          </p:cNvPr>
          <p:cNvPicPr>
            <a:picLocks noChangeAspect="1"/>
          </p:cNvPicPr>
          <p:nvPr/>
        </p:nvPicPr>
        <p:blipFill>
          <a:blip r:embed="rId5"/>
          <a:stretch>
            <a:fillRect/>
          </a:stretch>
        </p:blipFill>
        <p:spPr>
          <a:xfrm>
            <a:off x="4333813" y="4172206"/>
            <a:ext cx="2371787" cy="2160800"/>
          </a:xfrm>
          <a:prstGeom prst="rect">
            <a:avLst/>
          </a:prstGeom>
        </p:spPr>
      </p:pic>
      <p:pic>
        <p:nvPicPr>
          <p:cNvPr id="16" name="Picture 15">
            <a:extLst>
              <a:ext uri="{FF2B5EF4-FFF2-40B4-BE49-F238E27FC236}">
                <a16:creationId xmlns:a16="http://schemas.microsoft.com/office/drawing/2014/main" id="{D175A8E4-15F1-4089-8D3A-23A650CEBE8B}"/>
              </a:ext>
            </a:extLst>
          </p:cNvPr>
          <p:cNvPicPr>
            <a:picLocks noChangeAspect="1"/>
          </p:cNvPicPr>
          <p:nvPr/>
        </p:nvPicPr>
        <p:blipFill>
          <a:blip r:embed="rId6"/>
          <a:stretch>
            <a:fillRect/>
          </a:stretch>
        </p:blipFill>
        <p:spPr>
          <a:xfrm>
            <a:off x="5619750" y="1764726"/>
            <a:ext cx="2171700" cy="1990725"/>
          </a:xfrm>
          <a:prstGeom prst="rect">
            <a:avLst/>
          </a:prstGeom>
        </p:spPr>
      </p:pic>
      <p:pic>
        <p:nvPicPr>
          <p:cNvPr id="18" name="Picture 17">
            <a:extLst>
              <a:ext uri="{FF2B5EF4-FFF2-40B4-BE49-F238E27FC236}">
                <a16:creationId xmlns:a16="http://schemas.microsoft.com/office/drawing/2014/main" id="{70D343D4-A506-4FEB-A280-1A6948A85BF3}"/>
              </a:ext>
            </a:extLst>
          </p:cNvPr>
          <p:cNvPicPr>
            <a:picLocks noChangeAspect="1"/>
          </p:cNvPicPr>
          <p:nvPr/>
        </p:nvPicPr>
        <p:blipFill>
          <a:blip r:embed="rId7"/>
          <a:stretch>
            <a:fillRect/>
          </a:stretch>
        </p:blipFill>
        <p:spPr>
          <a:xfrm>
            <a:off x="462283" y="2265784"/>
            <a:ext cx="3427643" cy="3178575"/>
          </a:xfrm>
          <a:prstGeom prst="rect">
            <a:avLst/>
          </a:prstGeom>
        </p:spPr>
      </p:pic>
      <p:sp>
        <p:nvSpPr>
          <p:cNvPr id="19" name="Content Placeholder 4">
            <a:extLst>
              <a:ext uri="{FF2B5EF4-FFF2-40B4-BE49-F238E27FC236}">
                <a16:creationId xmlns:a16="http://schemas.microsoft.com/office/drawing/2014/main" id="{B8961531-924B-4A35-AA28-6AD0C980A8A0}"/>
              </a:ext>
            </a:extLst>
          </p:cNvPr>
          <p:cNvSpPr txBox="1">
            <a:spLocks/>
          </p:cNvSpPr>
          <p:nvPr/>
        </p:nvSpPr>
        <p:spPr>
          <a:xfrm>
            <a:off x="462283" y="1402217"/>
            <a:ext cx="3675810"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Launch Sites in California</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20" name="Content Placeholder 4">
            <a:extLst>
              <a:ext uri="{FF2B5EF4-FFF2-40B4-BE49-F238E27FC236}">
                <a16:creationId xmlns:a16="http://schemas.microsoft.com/office/drawing/2014/main" id="{FF8F93E1-D68A-4F3F-9301-EBF5D6BA3A70}"/>
              </a:ext>
            </a:extLst>
          </p:cNvPr>
          <p:cNvSpPr txBox="1">
            <a:spLocks/>
          </p:cNvSpPr>
          <p:nvPr/>
        </p:nvSpPr>
        <p:spPr>
          <a:xfrm>
            <a:off x="6250255" y="1214864"/>
            <a:ext cx="3675810"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Launch Sites in Florida</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22" name="TextBox 21">
            <a:extLst>
              <a:ext uri="{FF2B5EF4-FFF2-40B4-BE49-F238E27FC236}">
                <a16:creationId xmlns:a16="http://schemas.microsoft.com/office/drawing/2014/main" id="{63E04B02-1B69-4F42-BC96-ECBDE818EA0B}"/>
              </a:ext>
            </a:extLst>
          </p:cNvPr>
          <p:cNvSpPr txBox="1"/>
          <p:nvPr/>
        </p:nvSpPr>
        <p:spPr>
          <a:xfrm>
            <a:off x="1326112" y="5466810"/>
            <a:ext cx="1937188" cy="369332"/>
          </a:xfrm>
          <a:prstGeom prst="rect">
            <a:avLst/>
          </a:prstGeom>
          <a:noFill/>
        </p:spPr>
        <p:txBody>
          <a:bodyPr wrap="square">
            <a:spAutoFit/>
          </a:bodyPr>
          <a:lstStyle/>
          <a:p>
            <a:r>
              <a:rPr lang="en-US" sz="1800" dirty="0">
                <a:solidFill>
                  <a:schemeClr val="accent3">
                    <a:lumMod val="25000"/>
                  </a:schemeClr>
                </a:solidFill>
                <a:latin typeface="Abadi"/>
              </a:rPr>
              <a:t>VAFB SLC 4E </a:t>
            </a:r>
            <a:endParaRPr lang="en-US" dirty="0"/>
          </a:p>
        </p:txBody>
      </p:sp>
      <p:sp>
        <p:nvSpPr>
          <p:cNvPr id="23" name="TextBox 22">
            <a:extLst>
              <a:ext uri="{FF2B5EF4-FFF2-40B4-BE49-F238E27FC236}">
                <a16:creationId xmlns:a16="http://schemas.microsoft.com/office/drawing/2014/main" id="{C4409B61-BCBB-48AC-909B-996CB25EC72C}"/>
              </a:ext>
            </a:extLst>
          </p:cNvPr>
          <p:cNvSpPr txBox="1"/>
          <p:nvPr/>
        </p:nvSpPr>
        <p:spPr>
          <a:xfrm>
            <a:off x="9708112" y="3774813"/>
            <a:ext cx="1937188" cy="369332"/>
          </a:xfrm>
          <a:prstGeom prst="rect">
            <a:avLst/>
          </a:prstGeom>
          <a:noFill/>
        </p:spPr>
        <p:txBody>
          <a:bodyPr wrap="square">
            <a:spAutoFit/>
          </a:bodyPr>
          <a:lstStyle/>
          <a:p>
            <a:r>
              <a:rPr lang="en-US" dirty="0">
                <a:solidFill>
                  <a:schemeClr val="accent3">
                    <a:lumMod val="25000"/>
                  </a:schemeClr>
                </a:solidFill>
                <a:latin typeface="Abadi"/>
              </a:rPr>
              <a:t>KSC</a:t>
            </a:r>
            <a:r>
              <a:rPr lang="en-US" sz="1800" dirty="0">
                <a:solidFill>
                  <a:schemeClr val="accent3">
                    <a:lumMod val="25000"/>
                  </a:schemeClr>
                </a:solidFill>
                <a:latin typeface="Abadi"/>
              </a:rPr>
              <a:t> LC 39A</a:t>
            </a:r>
            <a:endParaRPr lang="en-US" dirty="0"/>
          </a:p>
        </p:txBody>
      </p:sp>
      <p:sp>
        <p:nvSpPr>
          <p:cNvPr id="24" name="TextBox 23">
            <a:extLst>
              <a:ext uri="{FF2B5EF4-FFF2-40B4-BE49-F238E27FC236}">
                <a16:creationId xmlns:a16="http://schemas.microsoft.com/office/drawing/2014/main" id="{BC1FCCD0-E923-4C65-B39B-D4E7710E49E9}"/>
              </a:ext>
            </a:extLst>
          </p:cNvPr>
          <p:cNvSpPr txBox="1"/>
          <p:nvPr/>
        </p:nvSpPr>
        <p:spPr>
          <a:xfrm>
            <a:off x="6027811" y="6443112"/>
            <a:ext cx="1937188" cy="369332"/>
          </a:xfrm>
          <a:prstGeom prst="rect">
            <a:avLst/>
          </a:prstGeom>
          <a:noFill/>
        </p:spPr>
        <p:txBody>
          <a:bodyPr wrap="square">
            <a:spAutoFit/>
          </a:bodyPr>
          <a:lstStyle/>
          <a:p>
            <a:r>
              <a:rPr lang="en-US" dirty="0">
                <a:solidFill>
                  <a:schemeClr val="accent3">
                    <a:lumMod val="25000"/>
                  </a:schemeClr>
                </a:solidFill>
                <a:latin typeface="Abadi"/>
              </a:rPr>
              <a:t>CCAFS SLC-40</a:t>
            </a:r>
            <a:endParaRPr lang="en-US" dirty="0"/>
          </a:p>
        </p:txBody>
      </p:sp>
      <p:sp>
        <p:nvSpPr>
          <p:cNvPr id="26" name="TextBox 25">
            <a:extLst>
              <a:ext uri="{FF2B5EF4-FFF2-40B4-BE49-F238E27FC236}">
                <a16:creationId xmlns:a16="http://schemas.microsoft.com/office/drawing/2014/main" id="{AB9F6B6B-B317-42BE-8525-3A7E65F06A0A}"/>
              </a:ext>
            </a:extLst>
          </p:cNvPr>
          <p:cNvSpPr txBox="1"/>
          <p:nvPr/>
        </p:nvSpPr>
        <p:spPr>
          <a:xfrm>
            <a:off x="320537" y="5871341"/>
            <a:ext cx="3948338" cy="923330"/>
          </a:xfrm>
          <a:prstGeom prst="rect">
            <a:avLst/>
          </a:prstGeom>
          <a:noFill/>
        </p:spPr>
        <p:txBody>
          <a:bodyPr wrap="square">
            <a:spAutoFit/>
          </a:bodyPr>
          <a:lstStyle/>
          <a:p>
            <a:r>
              <a:rPr lang="en-US" dirty="0">
                <a:solidFill>
                  <a:schemeClr val="accent3">
                    <a:lumMod val="25000"/>
                  </a:schemeClr>
                </a:solidFill>
                <a:latin typeface="Abadi"/>
              </a:rPr>
              <a:t>Note:</a:t>
            </a:r>
          </a:p>
          <a:p>
            <a:r>
              <a:rPr lang="en-US" dirty="0">
                <a:solidFill>
                  <a:srgbClr val="00B050"/>
                </a:solidFill>
                <a:latin typeface="Abadi"/>
              </a:rPr>
              <a:t>Green</a:t>
            </a:r>
            <a:r>
              <a:rPr lang="en-US" dirty="0">
                <a:solidFill>
                  <a:schemeClr val="accent3">
                    <a:lumMod val="25000"/>
                  </a:schemeClr>
                </a:solidFill>
                <a:latin typeface="Abadi"/>
              </a:rPr>
              <a:t> markers represents Success</a:t>
            </a:r>
          </a:p>
          <a:p>
            <a:r>
              <a:rPr lang="en-US" dirty="0">
                <a:solidFill>
                  <a:srgbClr val="FF0000"/>
                </a:solidFill>
                <a:latin typeface="Abadi"/>
              </a:rPr>
              <a:t>Red</a:t>
            </a:r>
            <a:r>
              <a:rPr lang="en-US" dirty="0">
                <a:solidFill>
                  <a:schemeClr val="accent3">
                    <a:lumMod val="25000"/>
                  </a:schemeClr>
                </a:solidFill>
                <a:latin typeface="Abadi"/>
              </a:rPr>
              <a:t> markers represent Failure</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Launch Site to Landmarks</a:t>
            </a:r>
          </a:p>
        </p:txBody>
      </p:sp>
      <p:pic>
        <p:nvPicPr>
          <p:cNvPr id="6" name="Content Placeholder 3">
            <a:extLst>
              <a:ext uri="{FF2B5EF4-FFF2-40B4-BE49-F238E27FC236}">
                <a16:creationId xmlns:a16="http://schemas.microsoft.com/office/drawing/2014/main" id="{93AE0117-38D9-49B3-BE34-43297A466C58}"/>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Success Percentage vs Launch Site</a:t>
            </a:r>
          </a:p>
        </p:txBody>
      </p:sp>
      <p:pic>
        <p:nvPicPr>
          <p:cNvPr id="6" name="Content Placeholder 3">
            <a:extLst>
              <a:ext uri="{FF2B5EF4-FFF2-40B4-BE49-F238E27FC236}">
                <a16:creationId xmlns:a16="http://schemas.microsoft.com/office/drawing/2014/main" id="{EAD32BAA-43F7-4BB5-AF2A-21A396678EA5}"/>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7" name="Content Placeholder 2">
            <a:extLst>
              <a:ext uri="{FF2B5EF4-FFF2-40B4-BE49-F238E27FC236}">
                <a16:creationId xmlns:a16="http://schemas.microsoft.com/office/drawing/2014/main" id="{75341670-0AC1-4681-B8E3-27F2022FBB4E}"/>
              </a:ext>
            </a:extLst>
          </p:cNvPr>
          <p:cNvSpPr txBox="1">
            <a:spLocks/>
          </p:cNvSpPr>
          <p:nvPr/>
        </p:nvSpPr>
        <p:spPr>
          <a:xfrm>
            <a:off x="828068" y="1530575"/>
            <a:ext cx="10530114" cy="449499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gn="just">
              <a:spcBef>
                <a:spcPts val="1400"/>
              </a:spcBef>
            </a:pPr>
            <a:r>
              <a:rPr lang="en-US" sz="1800" dirty="0">
                <a:solidFill>
                  <a:schemeClr val="accent3">
                    <a:lumMod val="25000"/>
                  </a:schemeClr>
                </a:solidFill>
                <a:latin typeface="Abadi" panose="020B0604020104020204" pitchFamily="34" charset="0"/>
              </a:rPr>
              <a:t>Space travel is affordable to everyone is the concept followed by companies like Virgin </a:t>
            </a:r>
            <a:r>
              <a:rPr lang="en-US" sz="1800" dirty="0" err="1">
                <a:solidFill>
                  <a:schemeClr val="accent3">
                    <a:lumMod val="25000"/>
                  </a:schemeClr>
                </a:solidFill>
                <a:latin typeface="Abadi" panose="020B0604020104020204" pitchFamily="34" charset="0"/>
              </a:rPr>
              <a:t>Gallatic</a:t>
            </a:r>
            <a:r>
              <a:rPr lang="en-US" sz="1800" dirty="0">
                <a:solidFill>
                  <a:schemeClr val="accent3">
                    <a:lumMod val="25000"/>
                  </a:schemeClr>
                </a:solidFill>
                <a:latin typeface="Abadi" panose="020B0604020104020204" pitchFamily="34" charset="0"/>
              </a:rPr>
              <a:t>, Rocket Lab, Blue Origin and SpaceX. </a:t>
            </a:r>
          </a:p>
          <a:p>
            <a:pPr lvl="1" algn="just">
              <a:spcBef>
                <a:spcPts val="1400"/>
              </a:spcBef>
            </a:pPr>
            <a:r>
              <a:rPr lang="en-US" sz="1800" dirty="0">
                <a:solidFill>
                  <a:schemeClr val="accent3">
                    <a:lumMod val="25000"/>
                  </a:schemeClr>
                </a:solidFill>
                <a:latin typeface="Abadi" panose="020B0604020104020204" pitchFamily="34" charset="0"/>
              </a:rPr>
              <a:t>In this project we will discuss about SpaceX which is capable of providing services in sending spacecrafts into international space station, </a:t>
            </a:r>
            <a:r>
              <a:rPr lang="en-US" sz="1800" dirty="0" err="1">
                <a:solidFill>
                  <a:schemeClr val="accent3">
                    <a:lumMod val="25000"/>
                  </a:schemeClr>
                </a:solidFill>
                <a:latin typeface="Abadi" panose="020B0604020104020204" pitchFamily="34" charset="0"/>
              </a:rPr>
              <a:t>Startlink</a:t>
            </a:r>
            <a:r>
              <a:rPr lang="en-US" sz="1800" dirty="0">
                <a:solidFill>
                  <a:schemeClr val="accent3">
                    <a:lumMod val="25000"/>
                  </a:schemeClr>
                </a:solidFill>
                <a:latin typeface="Abadi" panose="020B0604020104020204" pitchFamily="34" charset="0"/>
              </a:rPr>
              <a:t>, and sending manned machines into space.</a:t>
            </a:r>
          </a:p>
          <a:p>
            <a:pPr lvl="1" algn="just">
              <a:spcBef>
                <a:spcPts val="1400"/>
              </a:spcBef>
            </a:pPr>
            <a:r>
              <a:rPr lang="en-US" sz="1800" dirty="0">
                <a:solidFill>
                  <a:schemeClr val="accent3">
                    <a:lumMod val="25000"/>
                  </a:schemeClr>
                </a:solidFill>
                <a:latin typeface="Abadi" panose="020B0604020104020204" pitchFamily="34" charset="0"/>
              </a:rPr>
              <a:t>As said Space X advertises Falcon 9 rocket launches on its website are much cheaper and affordable with a cost of 62 million dollars compared to other providers cost upward of 165 million dollars each.</a:t>
            </a:r>
          </a:p>
          <a:p>
            <a:pPr lvl="1" algn="just">
              <a:spcBef>
                <a:spcPts val="1400"/>
              </a:spcBef>
            </a:pPr>
            <a:r>
              <a:rPr lang="en-US" sz="1800" dirty="0">
                <a:solidFill>
                  <a:schemeClr val="accent3">
                    <a:lumMod val="25000"/>
                  </a:schemeClr>
                </a:solidFill>
                <a:latin typeface="Abadi" panose="020B0604020104020204" pitchFamily="34" charset="0"/>
              </a:rPr>
              <a:t>The reason for this much of the savings is because Space X can reuse the first stage. </a:t>
            </a:r>
          </a:p>
          <a:p>
            <a:pPr lvl="1" algn="just">
              <a:spcBef>
                <a:spcPts val="1400"/>
              </a:spcBef>
            </a:pPr>
            <a:r>
              <a:rPr lang="en-US" sz="1800" dirty="0">
                <a:solidFill>
                  <a:schemeClr val="accent3">
                    <a:lumMod val="25000"/>
                  </a:schemeClr>
                </a:solidFill>
                <a:latin typeface="Abadi" panose="020B0604020104020204" pitchFamily="34" charset="0"/>
              </a:rPr>
              <a:t>Therefore, the logic is if we can determine if the first stage will land, we can determine the cost of a launch. </a:t>
            </a:r>
          </a:p>
          <a:p>
            <a:pPr lvl="1" algn="just">
              <a:spcBef>
                <a:spcPts val="1400"/>
              </a:spcBef>
            </a:pPr>
            <a:r>
              <a:rPr lang="en-US" sz="1800" dirty="0">
                <a:solidFill>
                  <a:schemeClr val="accent3">
                    <a:lumMod val="25000"/>
                  </a:schemeClr>
                </a:solidFill>
                <a:latin typeface="Abadi" panose="020B0604020104020204" pitchFamily="34" charset="0"/>
              </a:rPr>
              <a:t>Thus, this information can be used if an alternate company wants to bid against space X for a rocket launch. </a:t>
            </a:r>
          </a:p>
          <a:p>
            <a:pPr lvl="1" algn="just">
              <a:spcBef>
                <a:spcPts val="1400"/>
              </a:spcBef>
            </a:pPr>
            <a:r>
              <a:rPr lang="en-US" sz="1800" dirty="0">
                <a:solidFill>
                  <a:schemeClr val="accent3">
                    <a:lumMod val="25000"/>
                  </a:schemeClr>
                </a:solidFill>
                <a:latin typeface="Abadi" panose="020B0604020104020204" pitchFamily="34" charset="0"/>
              </a:rPr>
              <a:t>Therefore,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Launch site having highest launch success</a:t>
            </a:r>
          </a:p>
        </p:txBody>
      </p:sp>
      <p:pic>
        <p:nvPicPr>
          <p:cNvPr id="6" name="Content Placeholder 3">
            <a:extLst>
              <a:ext uri="{FF2B5EF4-FFF2-40B4-BE49-F238E27FC236}">
                <a16:creationId xmlns:a16="http://schemas.microsoft.com/office/drawing/2014/main" id="{A6A20697-59B6-435F-AF2C-7280AC99E086}"/>
              </a:ext>
            </a:extLst>
          </p:cNvPr>
          <p:cNvPicPr>
            <a:picLocks noChangeAspect="1"/>
          </p:cNvPicPr>
          <p:nvPr/>
        </p:nvPicPr>
        <p:blipFill>
          <a:blip r:embed="rId3"/>
          <a:stretch>
            <a:fillRect/>
          </a:stretch>
        </p:blipFill>
        <p:spPr>
          <a:xfrm>
            <a:off x="2295589" y="1684058"/>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a:t>
            </a:r>
          </a:p>
        </p:txBody>
      </p:sp>
      <p:pic>
        <p:nvPicPr>
          <p:cNvPr id="6" name="Content Placeholder 3" descr="Graphical user interface, application&#10;&#10;Description automatically generated">
            <a:extLst>
              <a:ext uri="{FF2B5EF4-FFF2-40B4-BE49-F238E27FC236}">
                <a16:creationId xmlns:a16="http://schemas.microsoft.com/office/drawing/2014/main" id="{C936256B-A21E-49CA-B77C-F11B7E670F62}"/>
              </a:ext>
            </a:extLst>
          </p:cNvPr>
          <p:cNvPicPr>
            <a:picLocks noChangeAspect="1"/>
          </p:cNvPicPr>
          <p:nvPr/>
        </p:nvPicPr>
        <p:blipFill>
          <a:blip r:embed="rId3"/>
          <a:stretch>
            <a:fillRect/>
          </a:stretch>
        </p:blipFill>
        <p:spPr>
          <a:xfrm>
            <a:off x="838200" y="2191367"/>
            <a:ext cx="10515599" cy="3785614"/>
          </a:xfrm>
          <a:prstGeom prst="rect">
            <a:avLst/>
          </a:prstGeom>
        </p:spPr>
      </p:pic>
      <p:sp>
        <p:nvSpPr>
          <p:cNvPr id="7" name="TextBox 6">
            <a:extLst>
              <a:ext uri="{FF2B5EF4-FFF2-40B4-BE49-F238E27FC236}">
                <a16:creationId xmlns:a16="http://schemas.microsoft.com/office/drawing/2014/main" id="{056EE34E-02B0-40F8-A098-5DEF08FCEC93}"/>
              </a:ext>
            </a:extLst>
          </p:cNvPr>
          <p:cNvSpPr txBox="1"/>
          <p:nvPr/>
        </p:nvSpPr>
        <p:spPr>
          <a:xfrm>
            <a:off x="3142593" y="5201885"/>
            <a:ext cx="6096000" cy="369332"/>
          </a:xfrm>
          <a:prstGeom prst="rect">
            <a:avLst/>
          </a:prstGeom>
          <a:noFill/>
        </p:spPr>
        <p:txBody>
          <a:bodyPr wrap="square">
            <a:spAutoFit/>
          </a:bodyPr>
          <a:lstStyle/>
          <a:p>
            <a:pPr>
              <a:spcAft>
                <a:spcPts val="600"/>
              </a:spcAft>
            </a:pPr>
            <a:r>
              <a:rPr lang="en-US" sz="1800" kern="1200" dirty="0">
                <a:solidFill>
                  <a:srgbClr val="0B49CB"/>
                </a:solidFill>
                <a:latin typeface="Abadi" panose="020B0604020104020204" pitchFamily="34" charset="0"/>
                <a:ea typeface="+mj-ea"/>
                <a:cs typeface="+mj-cs"/>
              </a:rPr>
              <a:t>with different payload selected in the range slider</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C0437A9-1E9B-4609-B35C-4D97A1289F62}"/>
              </a:ext>
            </a:extLst>
          </p:cNvPr>
          <p:cNvPicPr>
            <a:picLocks noChangeAspect="1"/>
          </p:cNvPicPr>
          <p:nvPr/>
        </p:nvPicPr>
        <p:blipFill>
          <a:blip r:embed="rId3"/>
          <a:stretch>
            <a:fillRect/>
          </a:stretch>
        </p:blipFill>
        <p:spPr>
          <a:xfrm>
            <a:off x="734028" y="1309031"/>
            <a:ext cx="7348427" cy="5353338"/>
          </a:xfrm>
          <a:prstGeom prst="rect">
            <a:avLst/>
          </a:prstGeom>
        </p:spPr>
      </p:pic>
      <p:sp>
        <p:nvSpPr>
          <p:cNvPr id="7" name="TextBox 6">
            <a:extLst>
              <a:ext uri="{FF2B5EF4-FFF2-40B4-BE49-F238E27FC236}">
                <a16:creationId xmlns:a16="http://schemas.microsoft.com/office/drawing/2014/main" id="{195E7B6F-C451-44FA-8DEF-297906AC654A}"/>
              </a:ext>
            </a:extLst>
          </p:cNvPr>
          <p:cNvSpPr txBox="1"/>
          <p:nvPr/>
        </p:nvSpPr>
        <p:spPr>
          <a:xfrm>
            <a:off x="8494166" y="2324217"/>
            <a:ext cx="3088234" cy="646331"/>
          </a:xfrm>
          <a:prstGeom prst="rect">
            <a:avLst/>
          </a:prstGeom>
          <a:noFill/>
        </p:spPr>
        <p:txBody>
          <a:bodyPr wrap="square">
            <a:spAutoFit/>
          </a:bodyPr>
          <a:lstStyle/>
          <a:p>
            <a:r>
              <a:rPr lang="en-US" dirty="0">
                <a:solidFill>
                  <a:schemeClr val="accent3">
                    <a:lumMod val="25000"/>
                  </a:schemeClr>
                </a:solidFill>
                <a:latin typeface="Abadi"/>
              </a:rPr>
              <a:t>Best Model is:  Decision Tree</a:t>
            </a:r>
          </a:p>
          <a:p>
            <a:r>
              <a:rPr lang="en-US" dirty="0">
                <a:solidFill>
                  <a:schemeClr val="accent3">
                    <a:lumMod val="25000"/>
                  </a:schemeClr>
                </a:solidFill>
                <a:latin typeface="Abadi"/>
              </a:rPr>
              <a:t>Accuracy = 88.57%</a:t>
            </a:r>
            <a:endParaRPr lang="en-US"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277761" cy="381158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is represented with distinct colors showing that how the model is predicting.</a:t>
            </a:r>
          </a:p>
          <a:p>
            <a:pPr>
              <a:lnSpc>
                <a:spcPct val="100000"/>
              </a:lnSpc>
              <a:spcBef>
                <a:spcPts val="1400"/>
              </a:spcBef>
            </a:pPr>
            <a:r>
              <a:rPr lang="en-US" sz="2200" dirty="0">
                <a:solidFill>
                  <a:schemeClr val="accent3">
                    <a:lumMod val="25000"/>
                  </a:schemeClr>
                </a:solidFill>
                <a:latin typeface="Abadi" panose="020B0604020104020204" pitchFamily="34" charset="0"/>
              </a:rPr>
              <a:t>First Box: The model predicts ‘5’ correctly as “did not land” under “did not land” category.</a:t>
            </a:r>
          </a:p>
          <a:p>
            <a:pPr>
              <a:lnSpc>
                <a:spcPct val="100000"/>
              </a:lnSpc>
              <a:spcBef>
                <a:spcPts val="1400"/>
              </a:spcBef>
            </a:pPr>
            <a:r>
              <a:rPr lang="en-US" sz="2200" dirty="0">
                <a:solidFill>
                  <a:schemeClr val="accent3">
                    <a:lumMod val="25000"/>
                  </a:schemeClr>
                </a:solidFill>
                <a:latin typeface="Abadi" panose="020B0604020104020204" pitchFamily="34" charset="0"/>
              </a:rPr>
              <a:t>Second  Box: The model predicts ‘1’ wrongly as “did not land” under “land” category.</a:t>
            </a:r>
          </a:p>
          <a:p>
            <a:pPr>
              <a:lnSpc>
                <a:spcPct val="100000"/>
              </a:lnSpc>
              <a:spcBef>
                <a:spcPts val="1400"/>
              </a:spcBef>
            </a:pPr>
            <a:r>
              <a:rPr lang="en-US" sz="2200" dirty="0">
                <a:solidFill>
                  <a:schemeClr val="accent3">
                    <a:lumMod val="25000"/>
                  </a:schemeClr>
                </a:solidFill>
                <a:latin typeface="Abadi" panose="020B0604020104020204" pitchFamily="34" charset="0"/>
              </a:rPr>
              <a:t>Third Box: The model predicts ‘0’ correctly as “landed” under “did not land” category.</a:t>
            </a:r>
          </a:p>
          <a:p>
            <a:pPr>
              <a:lnSpc>
                <a:spcPct val="100000"/>
              </a:lnSpc>
              <a:spcBef>
                <a:spcPts val="1400"/>
              </a:spcBef>
            </a:pPr>
            <a:r>
              <a:rPr lang="en-US" sz="2200" dirty="0">
                <a:solidFill>
                  <a:schemeClr val="accent3">
                    <a:lumMod val="25000"/>
                  </a:schemeClr>
                </a:solidFill>
                <a:latin typeface="Abadi" panose="020B0604020104020204" pitchFamily="34" charset="0"/>
              </a:rPr>
              <a:t>Fourth Box: The model predicts ‘12’ correctly as “landed” under “land” category.</a:t>
            </a:r>
          </a:p>
          <a:p>
            <a:pPr>
              <a:lnSpc>
                <a:spcPct val="100000"/>
              </a:lnSpc>
              <a:spcBef>
                <a:spcPts val="1400"/>
              </a:spcBef>
            </a:pPr>
            <a:r>
              <a:rPr lang="en-US" sz="2200" dirty="0">
                <a:solidFill>
                  <a:schemeClr val="accent3">
                    <a:lumMod val="25000"/>
                  </a:schemeClr>
                </a:solidFill>
                <a:latin typeface="Abadi" panose="020B0604020104020204" pitchFamily="34" charset="0"/>
              </a:rPr>
              <a:t>That means the model is performing at its best and predicting well.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5261236-20C6-4D51-A492-568168C4A511}"/>
              </a:ext>
            </a:extLst>
          </p:cNvPr>
          <p:cNvPicPr>
            <a:picLocks noChangeAspect="1"/>
          </p:cNvPicPr>
          <p:nvPr/>
        </p:nvPicPr>
        <p:blipFill>
          <a:blip r:embed="rId3"/>
          <a:stretch>
            <a:fillRect/>
          </a:stretch>
        </p:blipFill>
        <p:spPr>
          <a:xfrm>
            <a:off x="6047772" y="1351598"/>
            <a:ext cx="5410200" cy="44100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Content Placeholder 3">
            <a:extLst>
              <a:ext uri="{FF2B5EF4-FFF2-40B4-BE49-F238E27FC236}">
                <a16:creationId xmlns:a16="http://schemas.microsoft.com/office/drawing/2014/main" id="{4B0ED6E6-6DB0-495D-AD7C-8B4783E2EF07}"/>
              </a:ext>
            </a:extLst>
          </p:cNvPr>
          <p:cNvSpPr txBox="1">
            <a:spLocks/>
          </p:cNvSpPr>
          <p:nvPr/>
        </p:nvSpPr>
        <p:spPr>
          <a:xfrm>
            <a:off x="770011" y="1507254"/>
            <a:ext cx="10515600" cy="451832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accommodating larger number of flights are indicating that those launch site has the highest success rate.</a:t>
            </a:r>
          </a:p>
          <a:p>
            <a:pPr>
              <a:lnSpc>
                <a:spcPct val="100000"/>
              </a:lnSpc>
              <a:spcBef>
                <a:spcPts val="1400"/>
              </a:spcBef>
            </a:pPr>
            <a:r>
              <a:rPr lang="en-US" sz="2400" dirty="0">
                <a:solidFill>
                  <a:schemeClr val="accent3">
                    <a:lumMod val="25000"/>
                  </a:schemeClr>
                </a:solidFill>
                <a:latin typeface="Abadi" panose="020B0604020104020204" pitchFamily="34" charset="0"/>
              </a:rPr>
              <a:t>The highest success rate is achieved in the year 2020 whereas the lowest rate is recorded during 2010 to 2013.</a:t>
            </a:r>
          </a:p>
          <a:p>
            <a:pPr>
              <a:lnSpc>
                <a:spcPct val="100000"/>
              </a:lnSpc>
              <a:spcBef>
                <a:spcPts val="1400"/>
              </a:spcBef>
            </a:pPr>
            <a:r>
              <a:rPr lang="en-US" sz="2400" dirty="0">
                <a:solidFill>
                  <a:schemeClr val="accent3">
                    <a:lumMod val="25000"/>
                  </a:schemeClr>
                </a:solidFill>
                <a:latin typeface="Abadi" panose="020B0604020104020204" pitchFamily="34" charset="0"/>
              </a:rPr>
              <a:t>The increasing success rate trend is observed with a constantly from the year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From the plot, the highest success rate lies with the Orbit Type – ES-L1, GEO, HEO, SSO with almost 100%.</a:t>
            </a:r>
          </a:p>
          <a:p>
            <a:pPr>
              <a:lnSpc>
                <a:spcPct val="100000"/>
              </a:lnSpc>
              <a:spcBef>
                <a:spcPts val="1400"/>
              </a:spcBef>
            </a:pPr>
            <a:r>
              <a:rPr lang="en-US" sz="2200" dirty="0">
                <a:solidFill>
                  <a:schemeClr val="accent3">
                    <a:lumMod val="25000"/>
                  </a:schemeClr>
                </a:solidFill>
                <a:latin typeface="Abadi" panose="020B0604020104020204" pitchFamily="34" charset="0"/>
              </a:rPr>
              <a:t>From the plot, it is clear that from launch site KSC LC 39A and CCAFS SLC 40 has the capacity to launch with the highest payload mass whereas CCAFS SLC 40 has high success rate compared to the prior.</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 with an accuracy of 89%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collection performed in 2 methods using API and </a:t>
            </a: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using the function dummies are used in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Logistic regression, Support Vector Machine, Decision Tree, KNN are used in as algorithms for prediction.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Content Placeholder 4">
            <a:extLst>
              <a:ext uri="{FF2B5EF4-FFF2-40B4-BE49-F238E27FC236}">
                <a16:creationId xmlns:a16="http://schemas.microsoft.com/office/drawing/2014/main" id="{A83A0492-862C-4E25-9ED4-D515DA0524BB}"/>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 Placeholder 2">
            <a:extLst>
              <a:ext uri="{FF2B5EF4-FFF2-40B4-BE49-F238E27FC236}">
                <a16:creationId xmlns:a16="http://schemas.microsoft.com/office/drawing/2014/main" id="{58FDF991-6B62-4EE8-AC67-588F58C1EEBA}"/>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https://github.com/Devendra-22/SpaceX_Capstone_Project/blob/main/Lab1_Ans_jupyter-labs-spacex-data-collection-api.ipynb</a:t>
            </a:r>
            <a:endParaRPr lang="en-US" dirty="0"/>
          </a:p>
          <a:p>
            <a:endParaRPr lang="en-US" dirty="0"/>
          </a:p>
        </p:txBody>
      </p:sp>
      <p:pic>
        <p:nvPicPr>
          <p:cNvPr id="8" name="Picture 7">
            <a:extLst>
              <a:ext uri="{FF2B5EF4-FFF2-40B4-BE49-F238E27FC236}">
                <a16:creationId xmlns:a16="http://schemas.microsoft.com/office/drawing/2014/main" id="{79BC73AC-039A-4CB7-BD23-E659E13DCCC3}"/>
              </a:ext>
            </a:extLst>
          </p:cNvPr>
          <p:cNvPicPr>
            <a:picLocks noChangeAspect="1"/>
          </p:cNvPicPr>
          <p:nvPr/>
        </p:nvPicPr>
        <p:blipFill>
          <a:blip r:embed="rId3"/>
          <a:stretch>
            <a:fillRect/>
          </a:stretch>
        </p:blipFill>
        <p:spPr>
          <a:xfrm>
            <a:off x="5942012" y="1812580"/>
            <a:ext cx="5153025" cy="828675"/>
          </a:xfrm>
          <a:prstGeom prst="rect">
            <a:avLst/>
          </a:prstGeom>
        </p:spPr>
      </p:pic>
      <p:pic>
        <p:nvPicPr>
          <p:cNvPr id="12" name="Picture 11">
            <a:extLst>
              <a:ext uri="{FF2B5EF4-FFF2-40B4-BE49-F238E27FC236}">
                <a16:creationId xmlns:a16="http://schemas.microsoft.com/office/drawing/2014/main" id="{38372AD8-3873-4E7C-9AD0-368F726DFB4B}"/>
              </a:ext>
            </a:extLst>
          </p:cNvPr>
          <p:cNvPicPr>
            <a:picLocks noChangeAspect="1"/>
          </p:cNvPicPr>
          <p:nvPr/>
        </p:nvPicPr>
        <p:blipFill>
          <a:blip r:embed="rId4"/>
          <a:stretch>
            <a:fillRect/>
          </a:stretch>
        </p:blipFill>
        <p:spPr>
          <a:xfrm>
            <a:off x="5899187" y="5035591"/>
            <a:ext cx="5429250" cy="962025"/>
          </a:xfrm>
          <a:prstGeom prst="rect">
            <a:avLst/>
          </a:prstGeom>
        </p:spPr>
      </p:pic>
      <p:pic>
        <p:nvPicPr>
          <p:cNvPr id="14" name="Picture 13">
            <a:extLst>
              <a:ext uri="{FF2B5EF4-FFF2-40B4-BE49-F238E27FC236}">
                <a16:creationId xmlns:a16="http://schemas.microsoft.com/office/drawing/2014/main" id="{51E0D53A-9B2C-4B29-9052-E6EA5ADACF43}"/>
              </a:ext>
            </a:extLst>
          </p:cNvPr>
          <p:cNvPicPr>
            <a:picLocks noChangeAspect="1"/>
          </p:cNvPicPr>
          <p:nvPr/>
        </p:nvPicPr>
        <p:blipFill>
          <a:blip r:embed="rId5"/>
          <a:stretch>
            <a:fillRect/>
          </a:stretch>
        </p:blipFill>
        <p:spPr>
          <a:xfrm>
            <a:off x="5910261" y="4765860"/>
            <a:ext cx="3038475" cy="304800"/>
          </a:xfrm>
          <a:prstGeom prst="rect">
            <a:avLst/>
          </a:prstGeom>
        </p:spPr>
      </p:pic>
      <p:pic>
        <p:nvPicPr>
          <p:cNvPr id="18" name="Picture 17">
            <a:extLst>
              <a:ext uri="{FF2B5EF4-FFF2-40B4-BE49-F238E27FC236}">
                <a16:creationId xmlns:a16="http://schemas.microsoft.com/office/drawing/2014/main" id="{4871D6BE-5B3F-4B5C-81A1-31616FEDB8F2}"/>
              </a:ext>
            </a:extLst>
          </p:cNvPr>
          <p:cNvPicPr>
            <a:picLocks noChangeAspect="1"/>
          </p:cNvPicPr>
          <p:nvPr/>
        </p:nvPicPr>
        <p:blipFill>
          <a:blip r:embed="rId6"/>
          <a:stretch>
            <a:fillRect/>
          </a:stretch>
        </p:blipFill>
        <p:spPr>
          <a:xfrm>
            <a:off x="5942014" y="3192579"/>
            <a:ext cx="5219700" cy="371475"/>
          </a:xfrm>
          <a:prstGeom prst="rect">
            <a:avLst/>
          </a:prstGeom>
        </p:spPr>
      </p:pic>
      <p:pic>
        <p:nvPicPr>
          <p:cNvPr id="20" name="Picture 19">
            <a:extLst>
              <a:ext uri="{FF2B5EF4-FFF2-40B4-BE49-F238E27FC236}">
                <a16:creationId xmlns:a16="http://schemas.microsoft.com/office/drawing/2014/main" id="{B0C79804-AE0C-455A-9E9C-9EDE49E37A4B}"/>
              </a:ext>
            </a:extLst>
          </p:cNvPr>
          <p:cNvPicPr>
            <a:picLocks noChangeAspect="1"/>
          </p:cNvPicPr>
          <p:nvPr/>
        </p:nvPicPr>
        <p:blipFill>
          <a:blip r:embed="rId7"/>
          <a:stretch>
            <a:fillRect/>
          </a:stretch>
        </p:blipFill>
        <p:spPr>
          <a:xfrm>
            <a:off x="5910263" y="3535994"/>
            <a:ext cx="5461000" cy="1248001"/>
          </a:xfrm>
          <a:prstGeom prst="rect">
            <a:avLst/>
          </a:prstGeom>
        </p:spPr>
      </p:pic>
      <p:pic>
        <p:nvPicPr>
          <p:cNvPr id="24" name="Picture 23">
            <a:extLst>
              <a:ext uri="{FF2B5EF4-FFF2-40B4-BE49-F238E27FC236}">
                <a16:creationId xmlns:a16="http://schemas.microsoft.com/office/drawing/2014/main" id="{5C6CBE36-01AF-451A-AEC5-6C9228A8455B}"/>
              </a:ext>
            </a:extLst>
          </p:cNvPr>
          <p:cNvPicPr>
            <a:picLocks noChangeAspect="1"/>
          </p:cNvPicPr>
          <p:nvPr/>
        </p:nvPicPr>
        <p:blipFill>
          <a:blip r:embed="rId8"/>
          <a:stretch>
            <a:fillRect/>
          </a:stretch>
        </p:blipFill>
        <p:spPr>
          <a:xfrm>
            <a:off x="5942014" y="2606424"/>
            <a:ext cx="5343597" cy="356240"/>
          </a:xfrm>
          <a:prstGeom prst="rect">
            <a:avLst/>
          </a:prstGeom>
        </p:spPr>
      </p:pic>
      <p:pic>
        <p:nvPicPr>
          <p:cNvPr id="26" name="Picture 25">
            <a:extLst>
              <a:ext uri="{FF2B5EF4-FFF2-40B4-BE49-F238E27FC236}">
                <a16:creationId xmlns:a16="http://schemas.microsoft.com/office/drawing/2014/main" id="{2AC0BF97-13D8-4FD5-A9A8-A502C269403C}"/>
              </a:ext>
            </a:extLst>
          </p:cNvPr>
          <p:cNvPicPr>
            <a:picLocks noChangeAspect="1"/>
          </p:cNvPicPr>
          <p:nvPr/>
        </p:nvPicPr>
        <p:blipFill>
          <a:blip r:embed="rId9"/>
          <a:stretch>
            <a:fillRect/>
          </a:stretch>
        </p:blipFill>
        <p:spPr>
          <a:xfrm>
            <a:off x="5942014" y="3010521"/>
            <a:ext cx="4820581" cy="14498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sp>
        <p:nvSpPr>
          <p:cNvPr id="7" name="Text Placeholder 2">
            <a:extLst>
              <a:ext uri="{FF2B5EF4-FFF2-40B4-BE49-F238E27FC236}">
                <a16:creationId xmlns:a16="http://schemas.microsoft.com/office/drawing/2014/main" id="{C29731D1-7DFF-4C44-A60E-5A352B36135B}"/>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Used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and applied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Parsing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https://github.com/Devendra-22/SpaceX_Capstone_Project/blob/main/Lab_2_Ans_jupyter-labs-webscraping.ipynb.</a:t>
            </a:r>
            <a:endParaRPr lang="en-US" sz="2200" dirty="0">
              <a:solidFill>
                <a:schemeClr val="accent3">
                  <a:lumMod val="25000"/>
                </a:schemeClr>
              </a:solidFill>
              <a:latin typeface="Abadi" panose="020B0604020104020204" pitchFamily="34" charset="0"/>
            </a:endParaRPr>
          </a:p>
        </p:txBody>
      </p:sp>
      <p:pic>
        <p:nvPicPr>
          <p:cNvPr id="24" name="Picture 23">
            <a:extLst>
              <a:ext uri="{FF2B5EF4-FFF2-40B4-BE49-F238E27FC236}">
                <a16:creationId xmlns:a16="http://schemas.microsoft.com/office/drawing/2014/main" id="{B10BE2C5-754D-4818-8701-98C003C7B524}"/>
              </a:ext>
            </a:extLst>
          </p:cNvPr>
          <p:cNvPicPr>
            <a:picLocks noChangeAspect="1"/>
          </p:cNvPicPr>
          <p:nvPr/>
        </p:nvPicPr>
        <p:blipFill>
          <a:blip r:embed="rId3"/>
          <a:stretch>
            <a:fillRect/>
          </a:stretch>
        </p:blipFill>
        <p:spPr>
          <a:xfrm>
            <a:off x="5890483" y="1562183"/>
            <a:ext cx="5480779" cy="495038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288</TotalTime>
  <Words>2529</Words>
  <Application>Microsoft Office PowerPoint</Application>
  <PresentationFormat>Widescreen</PresentationFormat>
  <Paragraphs>250</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kamatam devendra</cp:lastModifiedBy>
  <cp:revision>199</cp:revision>
  <dcterms:created xsi:type="dcterms:W3CDTF">2021-04-29T18:58:34Z</dcterms:created>
  <dcterms:modified xsi:type="dcterms:W3CDTF">2023-10-21T15:29:37Z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